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5" r:id="rId4"/>
    <p:sldId id="258" r:id="rId5"/>
    <p:sldId id="263" r:id="rId6"/>
    <p:sldId id="264"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1BBF9-6659-4D16-9142-AF4F65345EE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368963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1BBF9-6659-4D16-9142-AF4F65345EE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174695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1BBF9-6659-4D16-9142-AF4F65345EE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260132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1BBF9-6659-4D16-9142-AF4F65345EE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94120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1BBF9-6659-4D16-9142-AF4F65345EE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204944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1BBF9-6659-4D16-9142-AF4F65345EEB}"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2630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1BBF9-6659-4D16-9142-AF4F65345EEB}"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192571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1BBF9-6659-4D16-9142-AF4F65345EEB}"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305613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1BBF9-6659-4D16-9142-AF4F65345EEB}"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121642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1BBF9-6659-4D16-9142-AF4F65345EEB}"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24415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1BBF9-6659-4D16-9142-AF4F65345EEB}"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EA383-3433-41FC-A055-7FAC9F02D7FD}" type="slidenum">
              <a:rPr lang="en-US" smtClean="0"/>
              <a:t>‹#›</a:t>
            </a:fld>
            <a:endParaRPr lang="en-US"/>
          </a:p>
        </p:txBody>
      </p:sp>
    </p:spTree>
    <p:extLst>
      <p:ext uri="{BB962C8B-B14F-4D97-AF65-F5344CB8AC3E}">
        <p14:creationId xmlns:p14="http://schemas.microsoft.com/office/powerpoint/2010/main" val="15628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1BBF9-6659-4D16-9142-AF4F65345EEB}"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EA383-3433-41FC-A055-7FAC9F02D7FD}" type="slidenum">
              <a:rPr lang="en-US" smtClean="0"/>
              <a:t>‹#›</a:t>
            </a:fld>
            <a:endParaRPr lang="en-US"/>
          </a:p>
        </p:txBody>
      </p:sp>
    </p:spTree>
    <p:extLst>
      <p:ext uri="{BB962C8B-B14F-4D97-AF65-F5344CB8AC3E}">
        <p14:creationId xmlns:p14="http://schemas.microsoft.com/office/powerpoint/2010/main" val="4268980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038301" y="312738"/>
            <a:ext cx="2678805" cy="1309999"/>
          </a:xfrm>
          <a:prstGeom prst="rect">
            <a:avLst/>
          </a:prstGeom>
        </p:spPr>
      </p:pic>
      <p:sp>
        <p:nvSpPr>
          <p:cNvPr id="2" name="AutoShape 2" descr="https://apis.mail.yahoo.com/ws/v3/mailboxes/@.id==VjN-GEpNoe5LDN5IamwEgO3X7ipNGhwOE_c3IVvEsACY7rWoi54gMpc5UlmjNFaR_lRxEeTiU91rYK64YhcDWi1ooA/messages/@.id==AKjjrSkmWutPXuRBrA2oGEvGo9I/content/parts/@.id==4/thumbnail?appId=YMailNodin&amp;downloadWhenThumbnailFails=true&amp;pid=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apis.mail.yahoo.com/ws/v3/mailboxes/@.id==VjN-GEpNoe5LDN5IamwEgO3X7ipNGhwOE_c3IVvEsACY7rWoi54gMpc5UlmjNFaR_lRxEeTiU91rYK64YhcDWi1ooA/messages/@.id==AKjjrSkmWutPXuRBrA2oGEvGo9I/content/parts/@.id==4/thumbnail?appId=YMailNodin&amp;downloadWhenThumbnailFails=true&amp;pid=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155575" y="7937"/>
            <a:ext cx="4569638" cy="6858000"/>
          </a:xfrm>
          <a:prstGeom prst="rect">
            <a:avLst/>
          </a:prstGeom>
        </p:spPr>
      </p:pic>
      <p:sp>
        <p:nvSpPr>
          <p:cNvPr id="5" name="TextBox 4"/>
          <p:cNvSpPr txBox="1"/>
          <p:nvPr/>
        </p:nvSpPr>
        <p:spPr>
          <a:xfrm flipH="1">
            <a:off x="5357608" y="1738647"/>
            <a:ext cx="6349285" cy="4647426"/>
          </a:xfrm>
          <a:prstGeom prst="rect">
            <a:avLst/>
          </a:prstGeom>
          <a:noFill/>
        </p:spPr>
        <p:txBody>
          <a:bodyPr wrap="square" rtlCol="0">
            <a:spAutoFit/>
          </a:bodyPr>
          <a:lstStyle/>
          <a:p>
            <a:pPr algn="ctr"/>
            <a:r>
              <a:rPr lang="en-US" sz="2800" dirty="0" smtClean="0">
                <a:latin typeface="AR DARLING" panose="02000000000000000000" pitchFamily="2" charset="0"/>
                <a:cs typeface="Aharoni" panose="02010803020104030203" pitchFamily="2" charset="-79"/>
              </a:rPr>
              <a:t>Charlie and Becky Hilburn</a:t>
            </a:r>
          </a:p>
          <a:p>
            <a:pPr algn="ctr"/>
            <a:r>
              <a:rPr lang="en-US" sz="2800" dirty="0" smtClean="0">
                <a:latin typeface="AR DARLING" panose="02000000000000000000" pitchFamily="2" charset="0"/>
                <a:cs typeface="Aharoni" panose="02010803020104030203" pitchFamily="2" charset="-79"/>
              </a:rPr>
              <a:t>Independent Insurance Agents</a:t>
            </a:r>
          </a:p>
          <a:p>
            <a:pPr algn="ctr"/>
            <a:r>
              <a:rPr lang="en-US" sz="2800" dirty="0" smtClean="0">
                <a:latin typeface="AR DARLING" panose="02000000000000000000" pitchFamily="2" charset="0"/>
                <a:cs typeface="Aharoni" panose="02010803020104030203" pitchFamily="2" charset="-79"/>
              </a:rPr>
              <a:t>Serving Texas, Arkansas &amp; Louisiana since 2010</a:t>
            </a:r>
          </a:p>
          <a:p>
            <a:pPr algn="ctr"/>
            <a:endParaRPr lang="en-US" sz="2800" dirty="0" smtClean="0">
              <a:latin typeface="AR DARLING" panose="02000000000000000000" pitchFamily="2" charset="0"/>
              <a:cs typeface="Aharoni" panose="02010803020104030203" pitchFamily="2" charset="-79"/>
            </a:endParaRPr>
          </a:p>
          <a:p>
            <a:pPr algn="ctr"/>
            <a:r>
              <a:rPr lang="en-US" sz="2800" dirty="0" smtClean="0">
                <a:latin typeface="AR DARLING" panose="02000000000000000000" pitchFamily="2" charset="0"/>
                <a:cs typeface="Aharoni" panose="02010803020104030203" pitchFamily="2" charset="-79"/>
              </a:rPr>
              <a:t>Insurance Personalized JUST for </a:t>
            </a:r>
            <a:r>
              <a:rPr lang="en-US" sz="2800" b="1" dirty="0">
                <a:ln w="22225">
                  <a:solidFill>
                    <a:schemeClr val="accent2"/>
                  </a:solidFill>
                  <a:prstDash val="solid"/>
                </a:ln>
                <a:solidFill>
                  <a:schemeClr val="accent2">
                    <a:lumMod val="40000"/>
                    <a:lumOff val="60000"/>
                  </a:schemeClr>
                </a:solidFill>
              </a:rPr>
              <a:t>YOU</a:t>
            </a:r>
          </a:p>
          <a:p>
            <a:pPr algn="ctr"/>
            <a:endParaRPr lang="en-US" sz="2800" dirty="0" smtClean="0">
              <a:latin typeface="AR DARLING" panose="02000000000000000000" pitchFamily="2" charset="0"/>
              <a:cs typeface="Aharoni" panose="02010803020104030203" pitchFamily="2" charset="-79"/>
            </a:endParaRPr>
          </a:p>
          <a:p>
            <a:pPr algn="ctr"/>
            <a:r>
              <a:rPr lang="en-US" sz="2000" dirty="0" smtClean="0">
                <a:latin typeface="AR DARLING" panose="02000000000000000000" pitchFamily="2" charset="0"/>
                <a:cs typeface="Aharoni" panose="02010803020104030203" pitchFamily="2" charset="-79"/>
              </a:rPr>
              <a:t>Providing Retirement Solutions</a:t>
            </a:r>
          </a:p>
          <a:p>
            <a:pPr algn="ctr"/>
            <a:r>
              <a:rPr lang="en-US" sz="2000" dirty="0" smtClean="0">
                <a:latin typeface="AR DARLING" panose="02000000000000000000" pitchFamily="2" charset="0"/>
                <a:cs typeface="Aharoni" panose="02010803020104030203" pitchFamily="2" charset="-79"/>
              </a:rPr>
              <a:t> Medicare Supplement Insurance </a:t>
            </a:r>
          </a:p>
          <a:p>
            <a:pPr algn="ctr"/>
            <a:r>
              <a:rPr lang="en-US" sz="2000" dirty="0" smtClean="0">
                <a:latin typeface="AR DARLING" panose="02000000000000000000" pitchFamily="2" charset="0"/>
                <a:cs typeface="Aharoni" panose="02010803020104030203" pitchFamily="2" charset="-79"/>
              </a:rPr>
              <a:t>Medicare Advantage Plans</a:t>
            </a:r>
          </a:p>
          <a:p>
            <a:pPr algn="ctr"/>
            <a:r>
              <a:rPr lang="en-US" sz="2000" dirty="0" smtClean="0">
                <a:latin typeface="AR DARLING" panose="02000000000000000000" pitchFamily="2" charset="0"/>
                <a:cs typeface="Aharoni" panose="02010803020104030203" pitchFamily="2" charset="-79"/>
              </a:rPr>
              <a:t>Medicare Prescription Drug Plans </a:t>
            </a:r>
          </a:p>
          <a:p>
            <a:pPr algn="ctr"/>
            <a:r>
              <a:rPr lang="en-US" sz="2000" dirty="0" smtClean="0">
                <a:latin typeface="AR DARLING" panose="02000000000000000000" pitchFamily="2" charset="0"/>
                <a:cs typeface="Aharoni" panose="02010803020104030203" pitchFamily="2" charset="-79"/>
              </a:rPr>
              <a:t>Life Insurance </a:t>
            </a:r>
            <a:r>
              <a:rPr lang="en-US" sz="2000" dirty="0" err="1" smtClean="0">
                <a:latin typeface="AR DARLING" panose="02000000000000000000" pitchFamily="2" charset="0"/>
                <a:cs typeface="Aharoni" panose="02010803020104030203" pitchFamily="2" charset="-79"/>
              </a:rPr>
              <a:t>wiTh</a:t>
            </a:r>
            <a:r>
              <a:rPr lang="en-US" sz="2000" dirty="0" smtClean="0">
                <a:latin typeface="AR DARLING" panose="02000000000000000000" pitchFamily="2" charset="0"/>
                <a:cs typeface="Aharoni" panose="02010803020104030203" pitchFamily="2" charset="-79"/>
              </a:rPr>
              <a:t> Living Benefits</a:t>
            </a:r>
            <a:endParaRPr lang="en-US" sz="2000" dirty="0">
              <a:latin typeface="AR DARLING" panose="02000000000000000000" pitchFamily="2" charset="0"/>
              <a:cs typeface="Aharoni" panose="02010803020104030203" pitchFamily="2" charset="-79"/>
            </a:endParaRPr>
          </a:p>
        </p:txBody>
      </p:sp>
      <p:sp>
        <p:nvSpPr>
          <p:cNvPr id="8" name="Rectangle 7"/>
          <p:cNvSpPr/>
          <p:nvPr/>
        </p:nvSpPr>
        <p:spPr>
          <a:xfrm>
            <a:off x="5962914" y="783071"/>
            <a:ext cx="4829578" cy="461665"/>
          </a:xfrm>
          <a:prstGeom prst="rect">
            <a:avLst/>
          </a:prstGeom>
        </p:spPr>
        <p:txBody>
          <a:bodyPr wrap="square">
            <a:spAutoFit/>
          </a:bodyPr>
          <a:lstStyle/>
          <a:p>
            <a:pPr algn="ctr"/>
            <a:r>
              <a:rPr lang="en-US" sz="2400" dirty="0">
                <a:latin typeface="AR DARLING" panose="02000000000000000000" pitchFamily="2" charset="0"/>
              </a:rPr>
              <a:t>HILBURN INSURANCE GROUP</a:t>
            </a:r>
          </a:p>
        </p:txBody>
      </p:sp>
    </p:spTree>
    <p:extLst>
      <p:ext uri="{BB962C8B-B14F-4D97-AF65-F5344CB8AC3E}">
        <p14:creationId xmlns:p14="http://schemas.microsoft.com/office/powerpoint/2010/main" val="401557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6062"/>
            <a:ext cx="9144000" cy="1256160"/>
          </a:xfrm>
        </p:spPr>
        <p:txBody>
          <a:bodyPr>
            <a:normAutofit/>
          </a:bodyPr>
          <a:lstStyle/>
          <a:p>
            <a:r>
              <a:rPr lang="en-US" sz="8000" dirty="0" smtClean="0">
                <a:latin typeface="Aharoni" panose="02010803020104030203" pitchFamily="2" charset="-79"/>
                <a:cs typeface="Aharoni" panose="02010803020104030203" pitchFamily="2" charset="-79"/>
              </a:rPr>
              <a:t>MEDICARE BASICS</a:t>
            </a:r>
            <a:endParaRPr lang="en-US" sz="80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524000" y="1245204"/>
            <a:ext cx="9144000" cy="931326"/>
          </a:xfrm>
        </p:spPr>
        <p:txBody>
          <a:bodyPr>
            <a:normAutofit lnSpcReduction="10000"/>
          </a:bodyPr>
          <a:lstStyle/>
          <a:p>
            <a:r>
              <a:rPr lang="en-US" sz="3200" dirty="0" smtClean="0">
                <a:latin typeface="Aharoni" panose="02010803020104030203" pitchFamily="2" charset="-79"/>
                <a:cs typeface="Aharoni" panose="02010803020104030203" pitchFamily="2" charset="-79"/>
              </a:rPr>
              <a:t>Introductory Education about Medicare Including Benefits and Costs</a:t>
            </a:r>
            <a:endParaRPr lang="en-US" sz="3200" dirty="0">
              <a:latin typeface="Aharoni" panose="02010803020104030203" pitchFamily="2" charset="-79"/>
              <a:cs typeface="Aharoni" panose="02010803020104030203" pitchFamily="2" charset="-79"/>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78805" y="2318197"/>
            <a:ext cx="6040191" cy="2910626"/>
          </a:xfrm>
          <a:prstGeom prst="rect">
            <a:avLst/>
          </a:prstGeom>
        </p:spPr>
      </p:pic>
      <p:sp>
        <p:nvSpPr>
          <p:cNvPr id="5" name="Rectangle 4"/>
          <p:cNvSpPr/>
          <p:nvPr/>
        </p:nvSpPr>
        <p:spPr>
          <a:xfrm>
            <a:off x="538766" y="5409935"/>
            <a:ext cx="11114468" cy="1277786"/>
          </a:xfrm>
          <a:prstGeom prst="rect">
            <a:avLst/>
          </a:prstGeom>
        </p:spPr>
        <p:txBody>
          <a:bodyPr wrap="square">
            <a:spAutoFit/>
          </a:bodyPr>
          <a:lstStyle/>
          <a:p>
            <a:pPr algn="ct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THIS EDUCATIONAL TRAINING IS SPONSORED BY HILBURN INSURANCE GROUP LOCATED AT 300 HORSESHOE BEND, LINDEN, TEXAS 75563. HILBURN INSURANCE GROUP HAS NO AFFILIATION WITH OR ENDORSEMENT BY MEDICARE, CMS OR ANY OTHER GOVERNMENT AGENCY.  THIS TRAINING IS PROVIDED </a:t>
            </a: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NO CHARGE AND NO OBLIGATION</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ONLY AS A SERVICE FOR GENERAL EDUCATIONAL AND INFORMATIONAL PURPOSES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78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4582"/>
          </a:xfrm>
        </p:spPr>
        <p:txBody>
          <a:bodyPr>
            <a:normAutofit/>
          </a:bodyPr>
          <a:lstStyle/>
          <a:p>
            <a:pPr algn="ctr"/>
            <a:r>
              <a:rPr lang="en-US" sz="5400" b="1" dirty="0" smtClean="0"/>
              <a:t>General Information</a:t>
            </a:r>
            <a:endParaRPr lang="en-US" sz="5400" b="1" dirty="0"/>
          </a:p>
        </p:txBody>
      </p:sp>
      <p:sp>
        <p:nvSpPr>
          <p:cNvPr id="3" name="TextBox 2"/>
          <p:cNvSpPr txBox="1"/>
          <p:nvPr/>
        </p:nvSpPr>
        <p:spPr>
          <a:xfrm>
            <a:off x="965916" y="1379577"/>
            <a:ext cx="9903852" cy="5478423"/>
          </a:xfrm>
          <a:prstGeom prst="rect">
            <a:avLst/>
          </a:prstGeom>
          <a:noFill/>
        </p:spPr>
        <p:txBody>
          <a:bodyPr wrap="square" rtlCol="0">
            <a:spAutoFit/>
          </a:bodyPr>
          <a:lstStyle/>
          <a:p>
            <a:pPr marL="285750" indent="-285750">
              <a:buFont typeface="Wingdings" panose="05000000000000000000" pitchFamily="2" charset="2"/>
              <a:buChar char="v"/>
            </a:pPr>
            <a:r>
              <a:rPr lang="en-US" sz="2200" dirty="0" smtClean="0"/>
              <a:t>If you have already applied for your Social Security check benefit, you should automatically receive your Medicare card approximately 2 months before your 65</a:t>
            </a:r>
            <a:r>
              <a:rPr lang="en-US" sz="2200" baseline="30000" dirty="0" smtClean="0"/>
              <a:t>th</a:t>
            </a:r>
            <a:r>
              <a:rPr lang="en-US" sz="2200" dirty="0" smtClean="0"/>
              <a:t> birthday.</a:t>
            </a:r>
          </a:p>
          <a:p>
            <a:pPr marL="285750" indent="-285750">
              <a:buFont typeface="Wingdings" panose="05000000000000000000" pitchFamily="2" charset="2"/>
              <a:buChar char="v"/>
            </a:pPr>
            <a:r>
              <a:rPr lang="en-US" sz="2200" dirty="0" smtClean="0"/>
              <a:t> If you are not receiving your Social Security check, you will need to apply for your Medicare benefits.</a:t>
            </a:r>
          </a:p>
          <a:p>
            <a:pPr marL="285750" indent="-285750">
              <a:buFont typeface="Wingdings" panose="05000000000000000000" pitchFamily="2" charset="2"/>
              <a:buChar char="v"/>
            </a:pPr>
            <a:r>
              <a:rPr lang="en-US" sz="2200" dirty="0" smtClean="0"/>
              <a:t>If you continue to work past Age 65, you may opt out of Medicare Part B (for which you pay a monthly premium) and just keep Medicare Part A (which for most people is Premium-free if they have worked a minimum of 40 quarters to meet the CMS requirement).  Under normal circumstances, the Medicare Part A would work with the group coverage provided by the employer.  Always have a personal conversation with the Insurance Administrator of your company coverage for specific guidelines concerning employees that are becoming eligible for Medicare.</a:t>
            </a:r>
          </a:p>
          <a:p>
            <a:pPr marL="285750" indent="-285750">
              <a:buFont typeface="Wingdings" panose="05000000000000000000" pitchFamily="2" charset="2"/>
              <a:buChar char="v"/>
            </a:pPr>
            <a:r>
              <a:rPr lang="en-US" sz="2200" dirty="0" smtClean="0"/>
              <a:t>If you have </a:t>
            </a:r>
            <a:r>
              <a:rPr lang="en-US" sz="2200" dirty="0"/>
              <a:t> </a:t>
            </a:r>
            <a:r>
              <a:rPr lang="en-US" sz="2200" dirty="0" smtClean="0"/>
              <a:t>opted out of Part B, then when you are ready to retire and your company insurance is going to be terminated, you will need to apply for Medicare Part B.</a:t>
            </a:r>
            <a:endParaRPr lang="en-US" sz="2000" dirty="0"/>
          </a:p>
          <a:p>
            <a:endParaRPr lang="en-US" sz="2000" dirty="0"/>
          </a:p>
        </p:txBody>
      </p:sp>
    </p:spTree>
    <p:extLst>
      <p:ext uri="{BB962C8B-B14F-4D97-AF65-F5344CB8AC3E}">
        <p14:creationId xmlns:p14="http://schemas.microsoft.com/office/powerpoint/2010/main" val="197260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03" y="440616"/>
            <a:ext cx="11802794" cy="1325563"/>
          </a:xfrm>
        </p:spPr>
        <p:txBody>
          <a:bodyPr/>
          <a:lstStyle/>
          <a:p>
            <a:pPr algn="ctr"/>
            <a:r>
              <a:rPr lang="en-US" dirty="0" smtClean="0">
                <a:latin typeface="AR DARLING" panose="02000000000000000000" pitchFamily="2" charset="0"/>
              </a:rPr>
              <a:t>2020 COSTS AT A GLANCE</a:t>
            </a:r>
            <a:endParaRPr lang="en-US" dirty="0">
              <a:latin typeface="AR DARLING" panose="02000000000000000000" pitchFamily="2" charset="0"/>
            </a:endParaRPr>
          </a:p>
        </p:txBody>
      </p:sp>
      <p:sp>
        <p:nvSpPr>
          <p:cNvPr id="3" name="Content Placeholder 2"/>
          <p:cNvSpPr>
            <a:spLocks noGrp="1"/>
          </p:cNvSpPr>
          <p:nvPr>
            <p:ph sz="half" idx="1"/>
          </p:nvPr>
        </p:nvSpPr>
        <p:spPr>
          <a:xfrm>
            <a:off x="838199" y="1825625"/>
            <a:ext cx="5407855" cy="4351338"/>
          </a:xfrm>
        </p:spPr>
        <p:txBody>
          <a:bodyPr/>
          <a:lstStyle/>
          <a:p>
            <a:pPr marL="0" indent="0" algn="ctr">
              <a:buNone/>
            </a:pPr>
            <a:r>
              <a:rPr lang="en-US" b="1" i="1" u="sng" dirty="0" smtClean="0"/>
              <a:t>PART A PREMIUM</a:t>
            </a:r>
          </a:p>
          <a:p>
            <a:pPr marL="0" indent="0">
              <a:buNone/>
            </a:pPr>
            <a:r>
              <a:rPr lang="en-US" sz="2400" b="1" dirty="0" smtClean="0">
                <a:solidFill>
                  <a:srgbClr val="FF0000"/>
                </a:solidFill>
              </a:rPr>
              <a:t>Premium-free</a:t>
            </a:r>
            <a:r>
              <a:rPr lang="en-US" sz="2400" b="1" dirty="0" smtClean="0">
                <a:solidFill>
                  <a:schemeClr val="accent2">
                    <a:lumMod val="75000"/>
                  </a:schemeClr>
                </a:solidFill>
              </a:rPr>
              <a:t> </a:t>
            </a:r>
            <a:r>
              <a:rPr lang="en-US" sz="1800" dirty="0" smtClean="0"/>
              <a:t>with </a:t>
            </a:r>
            <a:r>
              <a:rPr lang="en-US" sz="1800" dirty="0" smtClean="0"/>
              <a:t>qualifying work history</a:t>
            </a:r>
            <a:endParaRPr lang="en-US" sz="1800" dirty="0" smtClean="0">
              <a:solidFill>
                <a:schemeClr val="accent2">
                  <a:lumMod val="75000"/>
                </a:schemeClr>
              </a:solidFill>
            </a:endParaRPr>
          </a:p>
          <a:p>
            <a:pPr marL="0" indent="0">
              <a:buNone/>
            </a:pPr>
            <a:r>
              <a:rPr lang="en-US" sz="2400" b="1" dirty="0" smtClean="0">
                <a:solidFill>
                  <a:srgbClr val="FF0000"/>
                </a:solidFill>
              </a:rPr>
              <a:t>$458 </a:t>
            </a:r>
            <a:r>
              <a:rPr lang="en-US" sz="1800" dirty="0" smtClean="0"/>
              <a:t>each month without</a:t>
            </a:r>
          </a:p>
          <a:p>
            <a:pPr marL="0" indent="0" algn="ctr">
              <a:buNone/>
            </a:pPr>
            <a:r>
              <a:rPr lang="en-US" b="1" i="1" u="sng" dirty="0" smtClean="0"/>
              <a:t>PART A COSTS</a:t>
            </a:r>
          </a:p>
          <a:p>
            <a:pPr marL="0" indent="0">
              <a:buNone/>
            </a:pPr>
            <a:r>
              <a:rPr lang="en-US" sz="2400" b="1" dirty="0" smtClean="0">
                <a:solidFill>
                  <a:srgbClr val="FF0000"/>
                </a:solidFill>
              </a:rPr>
              <a:t>$1408 Deductible </a:t>
            </a:r>
            <a:r>
              <a:rPr lang="en-US" sz="1800" dirty="0"/>
              <a:t>(</a:t>
            </a:r>
            <a:r>
              <a:rPr lang="en-US" sz="1800" dirty="0" smtClean="0"/>
              <a:t>each benefit period)</a:t>
            </a:r>
          </a:p>
          <a:p>
            <a:pPr marL="0" indent="0">
              <a:buNone/>
            </a:pPr>
            <a:r>
              <a:rPr lang="en-US" sz="2400" b="1" dirty="0" smtClean="0">
                <a:solidFill>
                  <a:srgbClr val="FF0000"/>
                </a:solidFill>
              </a:rPr>
              <a:t>$0 </a:t>
            </a:r>
            <a:r>
              <a:rPr lang="en-US" sz="1800" dirty="0" smtClean="0"/>
              <a:t>coinsurance for Days 1-60 (each benefit period)</a:t>
            </a:r>
          </a:p>
          <a:p>
            <a:pPr marL="0" indent="0">
              <a:buNone/>
            </a:pPr>
            <a:r>
              <a:rPr lang="en-US" sz="2400" b="1" dirty="0" smtClean="0">
                <a:solidFill>
                  <a:srgbClr val="FF0000"/>
                </a:solidFill>
              </a:rPr>
              <a:t>$352 </a:t>
            </a:r>
            <a:r>
              <a:rPr lang="en-US" sz="1800" dirty="0" smtClean="0"/>
              <a:t>coinsurance for Days 61-90(each benefit period)</a:t>
            </a:r>
          </a:p>
          <a:p>
            <a:pPr marL="0" indent="0">
              <a:buNone/>
            </a:pPr>
            <a:r>
              <a:rPr lang="en-US" sz="2400" b="1" dirty="0" smtClean="0">
                <a:solidFill>
                  <a:srgbClr val="FF0000"/>
                </a:solidFill>
              </a:rPr>
              <a:t>$704 </a:t>
            </a:r>
            <a:r>
              <a:rPr lang="en-US" sz="1800" dirty="0" smtClean="0"/>
              <a:t>coinsurance per each “lifetime reserve day” after Day 90 for each benefit period (up to 60 days over your lifetime)</a:t>
            </a:r>
            <a:endParaRPr lang="en-US" sz="2400" b="1" dirty="0" smtClean="0">
              <a:solidFill>
                <a:srgbClr val="FF0000"/>
              </a:solidFill>
            </a:endParaRPr>
          </a:p>
          <a:p>
            <a:pPr marL="0" indent="0">
              <a:buNone/>
            </a:pPr>
            <a:endParaRPr lang="en-US" sz="1800" dirty="0">
              <a:solidFill>
                <a:schemeClr val="accent2">
                  <a:lumMod val="75000"/>
                </a:schemeClr>
              </a:solidFill>
            </a:endParaRPr>
          </a:p>
          <a:p>
            <a:pPr marL="0" indent="0">
              <a:buNone/>
            </a:pPr>
            <a:endParaRPr lang="en-US" sz="2400" dirty="0">
              <a:solidFill>
                <a:schemeClr val="accent2">
                  <a:lumMod val="75000"/>
                </a:schemeClr>
              </a:solidFill>
            </a:endParaRPr>
          </a:p>
        </p:txBody>
      </p:sp>
      <p:sp>
        <p:nvSpPr>
          <p:cNvPr id="4" name="Content Placeholder 3"/>
          <p:cNvSpPr>
            <a:spLocks noGrp="1"/>
          </p:cNvSpPr>
          <p:nvPr>
            <p:ph sz="half" idx="2"/>
          </p:nvPr>
        </p:nvSpPr>
        <p:spPr>
          <a:xfrm>
            <a:off x="6739597" y="1825625"/>
            <a:ext cx="5181600" cy="4351338"/>
          </a:xfrm>
        </p:spPr>
        <p:txBody>
          <a:bodyPr/>
          <a:lstStyle/>
          <a:p>
            <a:pPr marL="0" indent="0" algn="ctr">
              <a:buNone/>
            </a:pPr>
            <a:r>
              <a:rPr lang="en-US" b="1" i="1" u="sng" dirty="0" smtClean="0"/>
              <a:t>PART B PREMIUM</a:t>
            </a:r>
          </a:p>
          <a:p>
            <a:pPr marL="0" indent="0">
              <a:buNone/>
            </a:pPr>
            <a:r>
              <a:rPr lang="en-US" sz="2400" b="1" dirty="0" smtClean="0">
                <a:solidFill>
                  <a:srgbClr val="FF0000"/>
                </a:solidFill>
              </a:rPr>
              <a:t>$144.60 </a:t>
            </a:r>
            <a:r>
              <a:rPr lang="en-US" sz="1800" dirty="0" smtClean="0"/>
              <a:t>Standard amount (high earners pay more)</a:t>
            </a:r>
          </a:p>
          <a:p>
            <a:pPr marL="0" indent="0">
              <a:buNone/>
            </a:pPr>
            <a:endParaRPr lang="en-US" b="1" i="1" u="sng" dirty="0"/>
          </a:p>
          <a:p>
            <a:pPr marL="0" indent="0" algn="ctr">
              <a:buNone/>
            </a:pPr>
            <a:r>
              <a:rPr lang="en-US" b="1" i="1" u="sng" dirty="0" smtClean="0"/>
              <a:t>PART B COSTS</a:t>
            </a:r>
          </a:p>
          <a:p>
            <a:pPr marL="0" indent="0">
              <a:buNone/>
            </a:pPr>
            <a:r>
              <a:rPr lang="en-US" sz="2400" b="1" dirty="0" smtClean="0">
                <a:solidFill>
                  <a:srgbClr val="FF0000"/>
                </a:solidFill>
              </a:rPr>
              <a:t>$198 </a:t>
            </a:r>
            <a:r>
              <a:rPr lang="en-US" sz="1800" dirty="0" smtClean="0"/>
              <a:t>Annual deductible (once per year)</a:t>
            </a:r>
          </a:p>
          <a:p>
            <a:pPr marL="0" indent="0">
              <a:buNone/>
            </a:pPr>
            <a:r>
              <a:rPr lang="en-US" sz="2400" b="1" dirty="0" smtClean="0">
                <a:solidFill>
                  <a:srgbClr val="FF0000"/>
                </a:solidFill>
              </a:rPr>
              <a:t>20% </a:t>
            </a:r>
            <a:r>
              <a:rPr lang="en-US" sz="1800" dirty="0" smtClean="0"/>
              <a:t>Coinsurance of all Medicare-approved amount</a:t>
            </a:r>
            <a:endParaRPr lang="en-US" sz="2400" b="1" dirty="0" smtClean="0">
              <a:solidFill>
                <a:srgbClr val="FF0000"/>
              </a:solidFill>
            </a:endParaRPr>
          </a:p>
        </p:txBody>
      </p:sp>
    </p:spTree>
    <p:extLst>
      <p:ext uri="{BB962C8B-B14F-4D97-AF65-F5344CB8AC3E}">
        <p14:creationId xmlns:p14="http://schemas.microsoft.com/office/powerpoint/2010/main" val="2186971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244699"/>
            <a:ext cx="11061879" cy="656822"/>
          </a:xfrm>
        </p:spPr>
        <p:txBody>
          <a:bodyPr>
            <a:noAutofit/>
          </a:bodyPr>
          <a:lstStyle/>
          <a:p>
            <a:r>
              <a:rPr lang="en-US" u="sng" dirty="0" smtClean="0">
                <a:latin typeface="AR DARLING" panose="02000000000000000000" pitchFamily="2" charset="0"/>
              </a:rPr>
              <a:t>MEDICARE PART A and Part B </a:t>
            </a:r>
            <a:r>
              <a:rPr lang="en-US" u="sng" dirty="0" smtClean="0">
                <a:solidFill>
                  <a:srgbClr val="FF0000"/>
                </a:solidFill>
                <a:latin typeface="AR DARLING" panose="02000000000000000000" pitchFamily="2" charset="0"/>
              </a:rPr>
              <a:t>cover</a:t>
            </a:r>
            <a:r>
              <a:rPr lang="en-US" u="sng" dirty="0" smtClean="0">
                <a:latin typeface="AR DARLING" panose="02000000000000000000" pitchFamily="2" charset="0"/>
              </a:rPr>
              <a:t>:</a:t>
            </a:r>
            <a:endParaRPr lang="en-US" u="sng" dirty="0">
              <a:latin typeface="AR DARLING" panose="02000000000000000000" pitchFamily="2" charset="0"/>
            </a:endParaRPr>
          </a:p>
        </p:txBody>
      </p:sp>
      <p:sp>
        <p:nvSpPr>
          <p:cNvPr id="3" name="TextBox 2"/>
          <p:cNvSpPr txBox="1"/>
          <p:nvPr/>
        </p:nvSpPr>
        <p:spPr>
          <a:xfrm>
            <a:off x="798491" y="901521"/>
            <a:ext cx="3451537" cy="1969770"/>
          </a:xfrm>
          <a:prstGeom prst="rect">
            <a:avLst/>
          </a:prstGeom>
          <a:noFill/>
        </p:spPr>
        <p:txBody>
          <a:bodyPr wrap="square" rtlCol="0">
            <a:spAutoFit/>
          </a:bodyPr>
          <a:lstStyle/>
          <a:p>
            <a:r>
              <a:rPr lang="en-US" sz="3200" b="1" dirty="0" smtClean="0"/>
              <a:t>Part A</a:t>
            </a:r>
          </a:p>
          <a:p>
            <a:pPr marL="285750" indent="-285750">
              <a:buFont typeface="Wingdings" panose="05000000000000000000" pitchFamily="2" charset="2"/>
              <a:buChar char="q"/>
            </a:pPr>
            <a:r>
              <a:rPr lang="en-US" dirty="0" smtClean="0"/>
              <a:t>Hospital Care</a:t>
            </a:r>
          </a:p>
          <a:p>
            <a:pPr marL="285750" indent="-285750">
              <a:buFont typeface="Wingdings" panose="05000000000000000000" pitchFamily="2" charset="2"/>
              <a:buChar char="q"/>
            </a:pPr>
            <a:r>
              <a:rPr lang="en-US" dirty="0" smtClean="0"/>
              <a:t>Skilled nursing Facility</a:t>
            </a:r>
          </a:p>
          <a:p>
            <a:pPr marL="285750" indent="-285750">
              <a:buFont typeface="Wingdings" panose="05000000000000000000" pitchFamily="2" charset="2"/>
              <a:buChar char="q"/>
            </a:pPr>
            <a:r>
              <a:rPr lang="en-US" dirty="0" smtClean="0"/>
              <a:t>Short-term nursing home care</a:t>
            </a:r>
          </a:p>
          <a:p>
            <a:pPr marL="285750" indent="-285750">
              <a:buFont typeface="Wingdings" panose="05000000000000000000" pitchFamily="2" charset="2"/>
              <a:buChar char="q"/>
            </a:pPr>
            <a:r>
              <a:rPr lang="en-US" dirty="0" smtClean="0"/>
              <a:t>Home health-care services</a:t>
            </a:r>
          </a:p>
          <a:p>
            <a:pPr marL="285750" indent="-285750">
              <a:buFont typeface="Wingdings" panose="05000000000000000000" pitchFamily="2" charset="2"/>
              <a:buChar char="q"/>
            </a:pPr>
            <a:r>
              <a:rPr lang="en-US" dirty="0" smtClean="0"/>
              <a:t>Hospice</a:t>
            </a:r>
            <a:endParaRPr lang="en-US" dirty="0"/>
          </a:p>
        </p:txBody>
      </p:sp>
      <p:sp>
        <p:nvSpPr>
          <p:cNvPr id="4" name="TextBox 3"/>
          <p:cNvSpPr txBox="1"/>
          <p:nvPr/>
        </p:nvSpPr>
        <p:spPr>
          <a:xfrm>
            <a:off x="6297767" y="901521"/>
            <a:ext cx="4752305" cy="2800767"/>
          </a:xfrm>
          <a:prstGeom prst="rect">
            <a:avLst/>
          </a:prstGeom>
          <a:noFill/>
        </p:spPr>
        <p:txBody>
          <a:bodyPr wrap="square" rtlCol="0">
            <a:spAutoFit/>
          </a:bodyPr>
          <a:lstStyle/>
          <a:p>
            <a:r>
              <a:rPr lang="en-US" sz="3200" b="1" dirty="0" smtClean="0"/>
              <a:t>Part B</a:t>
            </a:r>
          </a:p>
          <a:p>
            <a:pPr marL="285750" indent="-285750">
              <a:buFont typeface="Wingdings" panose="05000000000000000000" pitchFamily="2" charset="2"/>
              <a:buChar char="q"/>
            </a:pPr>
            <a:r>
              <a:rPr lang="en-US" dirty="0" smtClean="0"/>
              <a:t>“Welcome to Medicare” exam/prevention visit</a:t>
            </a:r>
          </a:p>
          <a:p>
            <a:pPr marL="285750" indent="-285750">
              <a:buFont typeface="Wingdings" panose="05000000000000000000" pitchFamily="2" charset="2"/>
              <a:buChar char="q"/>
            </a:pPr>
            <a:r>
              <a:rPr lang="en-US" dirty="0" smtClean="0"/>
              <a:t>Annual “Wellness” visits every 12 months</a:t>
            </a:r>
          </a:p>
          <a:p>
            <a:pPr marL="285750" indent="-285750">
              <a:buFont typeface="Wingdings" panose="05000000000000000000" pitchFamily="2" charset="2"/>
              <a:buChar char="q"/>
            </a:pPr>
            <a:r>
              <a:rPr lang="en-US" dirty="0" smtClean="0"/>
              <a:t>Laboratory tests, i.e., X-rays and blood work</a:t>
            </a:r>
          </a:p>
          <a:p>
            <a:pPr marL="285750" indent="-285750">
              <a:buFont typeface="Wingdings" panose="05000000000000000000" pitchFamily="2" charset="2"/>
              <a:buChar char="q"/>
            </a:pPr>
            <a:r>
              <a:rPr lang="en-US" dirty="0" smtClean="0"/>
              <a:t>Medical equipment, i.e., wheelchairs, oxygen, </a:t>
            </a:r>
          </a:p>
          <a:p>
            <a:pPr marL="285750" indent="-285750">
              <a:buFont typeface="Wingdings" panose="05000000000000000000" pitchFamily="2" charset="2"/>
              <a:buChar char="q"/>
            </a:pPr>
            <a:r>
              <a:rPr lang="en-US" dirty="0" smtClean="0"/>
              <a:t>Orthotics and prosthetics</a:t>
            </a:r>
          </a:p>
          <a:p>
            <a:pPr marL="285750" indent="-285750">
              <a:buFont typeface="Wingdings" panose="05000000000000000000" pitchFamily="2" charset="2"/>
              <a:buChar char="q"/>
            </a:pPr>
            <a:r>
              <a:rPr lang="en-US" dirty="0" smtClean="0"/>
              <a:t>Mental Healthcare</a:t>
            </a:r>
          </a:p>
          <a:p>
            <a:pPr marL="285750" indent="-285750">
              <a:buFont typeface="Wingdings" panose="05000000000000000000" pitchFamily="2" charset="2"/>
              <a:buChar char="q"/>
            </a:pPr>
            <a:r>
              <a:rPr lang="en-US" dirty="0" smtClean="0"/>
              <a:t>Ambulance services</a:t>
            </a:r>
          </a:p>
        </p:txBody>
      </p:sp>
      <p:sp>
        <p:nvSpPr>
          <p:cNvPr id="5" name="TextBox 4"/>
          <p:cNvSpPr txBox="1"/>
          <p:nvPr/>
        </p:nvSpPr>
        <p:spPr>
          <a:xfrm>
            <a:off x="529107" y="3702288"/>
            <a:ext cx="10947041" cy="3139321"/>
          </a:xfrm>
          <a:prstGeom prst="rect">
            <a:avLst/>
          </a:prstGeom>
          <a:noFill/>
        </p:spPr>
        <p:txBody>
          <a:bodyPr wrap="square" rtlCol="0">
            <a:spAutoFit/>
          </a:bodyPr>
          <a:lstStyle/>
          <a:p>
            <a:r>
              <a:rPr lang="en-US" sz="3600" u="sng" dirty="0">
                <a:latin typeface="AR DARLING" panose="02000000000000000000" pitchFamily="2" charset="0"/>
              </a:rPr>
              <a:t>MEDICARE PART A and Part B </a:t>
            </a:r>
            <a:r>
              <a:rPr lang="en-US" sz="3600" u="sng" dirty="0" smtClean="0">
                <a:solidFill>
                  <a:srgbClr val="FF0000"/>
                </a:solidFill>
                <a:latin typeface="AR DARLING" panose="02000000000000000000" pitchFamily="2" charset="0"/>
              </a:rPr>
              <a:t>DO NOT </a:t>
            </a:r>
            <a:r>
              <a:rPr lang="en-US" sz="3600" u="sng" dirty="0" smtClean="0">
                <a:latin typeface="AR DARLING" panose="02000000000000000000" pitchFamily="2" charset="0"/>
              </a:rPr>
              <a:t>cover:</a:t>
            </a:r>
          </a:p>
          <a:p>
            <a:pPr marL="285750" indent="-285750">
              <a:buFont typeface="Wingdings" panose="05000000000000000000" pitchFamily="2" charset="2"/>
              <a:buChar char="q"/>
            </a:pPr>
            <a:r>
              <a:rPr lang="en-US" dirty="0" smtClean="0"/>
              <a:t>Annual physical exams, except for a one-time “Welcome to Medicare” exam when you join Medicare and an </a:t>
            </a:r>
          </a:p>
          <a:p>
            <a:r>
              <a:rPr lang="en-US" dirty="0"/>
              <a:t> </a:t>
            </a:r>
            <a:r>
              <a:rPr lang="en-US" dirty="0" smtClean="0"/>
              <a:t>     annual “Wellness” visit every 12 months</a:t>
            </a:r>
          </a:p>
          <a:p>
            <a:pPr marL="285750" indent="-285750">
              <a:buFont typeface="Wingdings" panose="05000000000000000000" pitchFamily="2" charset="2"/>
              <a:buChar char="q"/>
            </a:pPr>
            <a:r>
              <a:rPr lang="en-US" dirty="0" smtClean="0"/>
              <a:t>Long-term nursing home care for more than 100 days                 </a:t>
            </a:r>
          </a:p>
          <a:p>
            <a:pPr marL="285750" indent="-285750">
              <a:buFont typeface="Wingdings" panose="05000000000000000000" pitchFamily="2" charset="2"/>
              <a:buChar char="q"/>
            </a:pPr>
            <a:r>
              <a:rPr lang="en-US" dirty="0" smtClean="0"/>
              <a:t>Acupuncture, naturopathy, etc.</a:t>
            </a:r>
          </a:p>
          <a:p>
            <a:pPr marL="285750" indent="-285750">
              <a:buFont typeface="Wingdings" panose="05000000000000000000" pitchFamily="2" charset="2"/>
              <a:buChar char="q"/>
            </a:pPr>
            <a:r>
              <a:rPr lang="en-US" dirty="0" smtClean="0"/>
              <a:t>Routine foot care</a:t>
            </a:r>
          </a:p>
          <a:p>
            <a:pPr marL="285750" indent="-285750">
              <a:buFont typeface="Wingdings" panose="05000000000000000000" pitchFamily="2" charset="2"/>
              <a:buChar char="q"/>
            </a:pPr>
            <a:r>
              <a:rPr lang="en-US" dirty="0" smtClean="0"/>
              <a:t>Cosmetic surgery  </a:t>
            </a:r>
          </a:p>
          <a:p>
            <a:pPr marL="285750" indent="-285750">
              <a:buFont typeface="Wingdings" panose="05000000000000000000" pitchFamily="2" charset="2"/>
              <a:buChar char="q"/>
            </a:pPr>
            <a:r>
              <a:rPr lang="en-US" dirty="0" smtClean="0"/>
              <a:t>Hearing aids   </a:t>
            </a:r>
          </a:p>
          <a:p>
            <a:pPr marL="285750" indent="-285750">
              <a:buFont typeface="Wingdings" panose="05000000000000000000" pitchFamily="2" charset="2"/>
              <a:buChar char="q"/>
            </a:pPr>
            <a:r>
              <a:rPr lang="en-US" dirty="0" smtClean="0"/>
              <a:t>Dental care and dentures                          </a:t>
            </a:r>
          </a:p>
          <a:p>
            <a:pPr marL="285750" indent="-285750">
              <a:buFont typeface="Wingdings" panose="05000000000000000000" pitchFamily="2" charset="2"/>
              <a:buChar char="q"/>
            </a:pPr>
            <a:r>
              <a:rPr lang="en-US" dirty="0" smtClean="0"/>
              <a:t> Care outside the United States</a:t>
            </a:r>
            <a:endParaRPr lang="en-US" dirty="0"/>
          </a:p>
        </p:txBody>
      </p:sp>
    </p:spTree>
    <p:extLst>
      <p:ext uri="{BB962C8B-B14F-4D97-AF65-F5344CB8AC3E}">
        <p14:creationId xmlns:p14="http://schemas.microsoft.com/office/powerpoint/2010/main" val="2532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365125"/>
            <a:ext cx="11423561" cy="1325563"/>
          </a:xfrm>
        </p:spPr>
        <p:txBody>
          <a:bodyPr>
            <a:normAutofit/>
          </a:bodyPr>
          <a:lstStyle/>
          <a:p>
            <a:pPr algn="ctr"/>
            <a:r>
              <a:rPr lang="en-US" sz="3600" b="1" dirty="0" smtClean="0">
                <a:latin typeface="AR DARLING" panose="02000000000000000000" pitchFamily="2" charset="0"/>
                <a:cs typeface="Aharoni" panose="02010803020104030203" pitchFamily="2" charset="-79"/>
              </a:rPr>
              <a:t>YOU HAVE 2 OPTIONS </a:t>
            </a:r>
            <a:br>
              <a:rPr lang="en-US" sz="3600" b="1" dirty="0" smtClean="0">
                <a:latin typeface="AR DARLING" panose="02000000000000000000" pitchFamily="2" charset="0"/>
                <a:cs typeface="Aharoni" panose="02010803020104030203" pitchFamily="2" charset="-79"/>
              </a:rPr>
            </a:br>
            <a:r>
              <a:rPr lang="en-US" sz="3600" b="1" dirty="0" smtClean="0">
                <a:latin typeface="AR DARLING" panose="02000000000000000000" pitchFamily="2" charset="0"/>
                <a:cs typeface="Aharoni" panose="02010803020104030203" pitchFamily="2" charset="-79"/>
              </a:rPr>
              <a:t>TO COVER YOUR MEDICAL EXPENSES</a:t>
            </a:r>
            <a:endParaRPr lang="en-US" sz="3600" b="1" dirty="0">
              <a:latin typeface="AR DARLING" panose="02000000000000000000" pitchFamily="2" charset="0"/>
              <a:cs typeface="Aharoni" panose="02010803020104030203" pitchFamily="2" charset="-79"/>
            </a:endParaRPr>
          </a:p>
        </p:txBody>
      </p:sp>
      <p:sp>
        <p:nvSpPr>
          <p:cNvPr id="3" name="Text Placeholder 2"/>
          <p:cNvSpPr>
            <a:spLocks noGrp="1"/>
          </p:cNvSpPr>
          <p:nvPr>
            <p:ph type="body" idx="1"/>
          </p:nvPr>
        </p:nvSpPr>
        <p:spPr/>
        <p:txBody>
          <a:bodyPr>
            <a:normAutofit/>
          </a:bodyPr>
          <a:lstStyle/>
          <a:p>
            <a:r>
              <a:rPr lang="en-US" sz="3200" i="1" u="sng" dirty="0" smtClean="0"/>
              <a:t>OPTION 1</a:t>
            </a:r>
            <a:endParaRPr lang="en-US" sz="3200" i="1" u="sng" dirty="0"/>
          </a:p>
        </p:txBody>
      </p:sp>
      <p:sp>
        <p:nvSpPr>
          <p:cNvPr id="4" name="Content Placeholder 3"/>
          <p:cNvSpPr>
            <a:spLocks noGrp="1"/>
          </p:cNvSpPr>
          <p:nvPr>
            <p:ph sz="half" idx="2"/>
          </p:nvPr>
        </p:nvSpPr>
        <p:spPr>
          <a:xfrm>
            <a:off x="839788" y="2505075"/>
            <a:ext cx="5157787" cy="2543443"/>
          </a:xfrm>
        </p:spPr>
        <p:txBody>
          <a:bodyPr/>
          <a:lstStyle/>
          <a:p>
            <a:pPr marL="514350" indent="-514350">
              <a:buFont typeface="+mj-lt"/>
              <a:buAutoNum type="arabicPeriod"/>
            </a:pPr>
            <a:r>
              <a:rPr lang="en-US" dirty="0" smtClean="0"/>
              <a:t>Keep Original Medicare</a:t>
            </a:r>
          </a:p>
          <a:p>
            <a:pPr marL="514350" indent="-514350">
              <a:buFont typeface="+mj-lt"/>
              <a:buAutoNum type="arabicPeriod"/>
            </a:pPr>
            <a:r>
              <a:rPr lang="en-US" dirty="0" smtClean="0"/>
              <a:t>Add Medicare Supplement</a:t>
            </a:r>
          </a:p>
          <a:p>
            <a:pPr marL="0" indent="0">
              <a:buNone/>
            </a:pPr>
            <a:r>
              <a:rPr lang="en-US" dirty="0" smtClean="0"/>
              <a:t>       Insurance</a:t>
            </a:r>
          </a:p>
          <a:p>
            <a:pPr marL="514350" indent="-514350">
              <a:buAutoNum type="arabicPeriod" startAt="3"/>
            </a:pPr>
            <a:r>
              <a:rPr lang="en-US" dirty="0" smtClean="0"/>
              <a:t>Add Medicare Part D </a:t>
            </a:r>
          </a:p>
          <a:p>
            <a:pPr marL="0" indent="0">
              <a:buNone/>
            </a:pPr>
            <a:r>
              <a:rPr lang="en-US" dirty="0"/>
              <a:t> </a:t>
            </a:r>
            <a:r>
              <a:rPr lang="en-US" dirty="0" smtClean="0"/>
              <a:t>     Prescription Drug Plan</a:t>
            </a:r>
            <a:endParaRPr lang="en-US" dirty="0"/>
          </a:p>
        </p:txBody>
      </p:sp>
      <p:sp>
        <p:nvSpPr>
          <p:cNvPr id="5" name="Text Placeholder 4"/>
          <p:cNvSpPr>
            <a:spLocks noGrp="1"/>
          </p:cNvSpPr>
          <p:nvPr>
            <p:ph type="body" sz="quarter" idx="3"/>
          </p:nvPr>
        </p:nvSpPr>
        <p:spPr/>
        <p:txBody>
          <a:bodyPr>
            <a:normAutofit/>
          </a:bodyPr>
          <a:lstStyle/>
          <a:p>
            <a:r>
              <a:rPr lang="en-US" sz="3200" i="1" u="sng" dirty="0" smtClean="0"/>
              <a:t>OPTION 2</a:t>
            </a:r>
            <a:endParaRPr lang="en-US" sz="3200" i="1" u="sng" dirty="0"/>
          </a:p>
        </p:txBody>
      </p:sp>
      <p:sp>
        <p:nvSpPr>
          <p:cNvPr id="6" name="Content Placeholder 5"/>
          <p:cNvSpPr>
            <a:spLocks noGrp="1"/>
          </p:cNvSpPr>
          <p:nvPr>
            <p:ph sz="quarter" idx="4"/>
          </p:nvPr>
        </p:nvSpPr>
        <p:spPr>
          <a:xfrm>
            <a:off x="6172200" y="2505075"/>
            <a:ext cx="5183188" cy="4041198"/>
          </a:xfrm>
        </p:spPr>
        <p:txBody>
          <a:bodyPr>
            <a:normAutofit/>
          </a:bodyPr>
          <a:lstStyle/>
          <a:p>
            <a:pPr marL="514350" indent="-514350">
              <a:buFont typeface="+mj-lt"/>
              <a:buAutoNum type="arabicPeriod"/>
            </a:pPr>
            <a:r>
              <a:rPr lang="en-US" dirty="0" smtClean="0"/>
              <a:t>Keep Original Medicare</a:t>
            </a:r>
            <a:endParaRPr lang="en-US" dirty="0"/>
          </a:p>
          <a:p>
            <a:pPr marL="514350" indent="-514350">
              <a:buFont typeface="+mj-lt"/>
              <a:buAutoNum type="arabicPeriod"/>
            </a:pPr>
            <a:r>
              <a:rPr lang="en-US" dirty="0" smtClean="0"/>
              <a:t>Purchase </a:t>
            </a:r>
            <a:r>
              <a:rPr lang="en-US" dirty="0" smtClean="0"/>
              <a:t>a “Part C” Medicare</a:t>
            </a:r>
          </a:p>
          <a:p>
            <a:pPr marL="0" indent="0">
              <a:buNone/>
            </a:pPr>
            <a:r>
              <a:rPr lang="en-US" dirty="0"/>
              <a:t> </a:t>
            </a:r>
            <a:r>
              <a:rPr lang="en-US" dirty="0" smtClean="0"/>
              <a:t>      Advantage Plan</a:t>
            </a:r>
          </a:p>
          <a:p>
            <a:pPr marL="0" indent="0">
              <a:buNone/>
            </a:pPr>
            <a:r>
              <a:rPr lang="en-US" dirty="0" smtClean="0"/>
              <a:t>This combines Part A and Part B,</a:t>
            </a:r>
          </a:p>
          <a:p>
            <a:pPr marL="0" indent="0">
              <a:buNone/>
            </a:pPr>
            <a:r>
              <a:rPr lang="en-US" i="1" u="sng" dirty="0" smtClean="0"/>
              <a:t>often</a:t>
            </a:r>
            <a:r>
              <a:rPr lang="en-US" i="1" dirty="0" smtClean="0"/>
              <a:t> includes Part D Prescription</a:t>
            </a:r>
          </a:p>
          <a:p>
            <a:pPr marL="0" indent="0">
              <a:buNone/>
            </a:pPr>
            <a:r>
              <a:rPr lang="en-US" i="1" dirty="0" smtClean="0"/>
              <a:t>Drug Plan and additional benefits. </a:t>
            </a:r>
            <a:endParaRPr lang="en-US" i="1" u="sng" dirty="0" smtClean="0"/>
          </a:p>
        </p:txBody>
      </p:sp>
    </p:spTree>
    <p:extLst>
      <p:ext uri="{BB962C8B-B14F-4D97-AF65-F5344CB8AC3E}">
        <p14:creationId xmlns:p14="http://schemas.microsoft.com/office/powerpoint/2010/main" val="3950910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03" y="117811"/>
            <a:ext cx="11655381" cy="968438"/>
          </a:xfrm>
        </p:spPr>
        <p:txBody>
          <a:bodyPr>
            <a:normAutofit/>
          </a:bodyPr>
          <a:lstStyle/>
          <a:p>
            <a:r>
              <a:rPr lang="en-US" b="1" dirty="0" smtClean="0"/>
              <a:t>MEDICARE SUPPLEMENT INSURANCE</a:t>
            </a:r>
            <a:endParaRPr lang="en-US" b="1" dirty="0"/>
          </a:p>
        </p:txBody>
      </p:sp>
      <p:sp>
        <p:nvSpPr>
          <p:cNvPr id="3" name="Subtitle 2"/>
          <p:cNvSpPr>
            <a:spLocks noGrp="1"/>
          </p:cNvSpPr>
          <p:nvPr>
            <p:ph type="subTitle" idx="1"/>
          </p:nvPr>
        </p:nvSpPr>
        <p:spPr>
          <a:xfrm>
            <a:off x="1326525" y="1086249"/>
            <a:ext cx="9607638" cy="1887220"/>
          </a:xfrm>
        </p:spPr>
        <p:txBody>
          <a:bodyPr/>
          <a:lstStyle/>
          <a:p>
            <a:pPr marL="342900" indent="-342900" algn="l">
              <a:buFont typeface="Arial" panose="020B0604020202020204" pitchFamily="34" charset="0"/>
              <a:buChar char="•"/>
            </a:pPr>
            <a:r>
              <a:rPr lang="en-US" dirty="0" smtClean="0"/>
              <a:t>Often referred to as “</a:t>
            </a:r>
            <a:r>
              <a:rPr lang="en-US" dirty="0" err="1" smtClean="0"/>
              <a:t>Medigap</a:t>
            </a:r>
            <a:r>
              <a:rPr lang="en-US" dirty="0" smtClean="0"/>
              <a:t>” Insurance</a:t>
            </a:r>
          </a:p>
          <a:p>
            <a:pPr marL="342900" indent="-342900" algn="l">
              <a:buFont typeface="Arial" panose="020B0604020202020204" pitchFamily="34" charset="0"/>
              <a:buChar char="•"/>
            </a:pPr>
            <a:r>
              <a:rPr lang="en-US" dirty="0" smtClean="0"/>
              <a:t>Choice of several standardized plans</a:t>
            </a:r>
          </a:p>
          <a:p>
            <a:pPr marL="342900" indent="-342900" algn="l">
              <a:buFont typeface="Arial" panose="020B0604020202020204" pitchFamily="34" charset="0"/>
              <a:buChar char="•"/>
            </a:pPr>
            <a:r>
              <a:rPr lang="en-US" dirty="0" smtClean="0"/>
              <a:t>No provider networks or specialist networks (but must accept Medicare)</a:t>
            </a:r>
          </a:p>
          <a:p>
            <a:pPr marL="342900" indent="-342900" algn="l">
              <a:buFont typeface="Arial" panose="020B0604020202020204" pitchFamily="34" charset="0"/>
              <a:buChar char="•"/>
            </a:pPr>
            <a:r>
              <a:rPr lang="en-US" dirty="0" smtClean="0"/>
              <a:t>Coverage provided by Private Insurance Companies</a:t>
            </a:r>
          </a:p>
          <a:p>
            <a:pPr marL="342900" indent="-342900" algn="l">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9112614"/>
              </p:ext>
            </p:extLst>
          </p:nvPr>
        </p:nvGraphicFramePr>
        <p:xfrm>
          <a:off x="1326525" y="2973469"/>
          <a:ext cx="9607638" cy="3774440"/>
        </p:xfrm>
        <a:graphic>
          <a:graphicData uri="http://schemas.openxmlformats.org/drawingml/2006/table">
            <a:tbl>
              <a:tblPr firstRow="1" bandRow="1">
                <a:tableStyleId>{5C22544A-7EE6-4342-B048-85BDC9FD1C3A}</a:tableStyleId>
              </a:tblPr>
              <a:tblGrid>
                <a:gridCol w="2253803"/>
                <a:gridCol w="948743"/>
                <a:gridCol w="1601273"/>
                <a:gridCol w="1601273"/>
                <a:gridCol w="1601273"/>
                <a:gridCol w="1601273"/>
              </a:tblGrid>
              <a:tr h="370840">
                <a:tc>
                  <a:txBody>
                    <a:bodyPr/>
                    <a:lstStyle/>
                    <a:p>
                      <a:r>
                        <a:rPr lang="en-US" dirty="0" smtClean="0">
                          <a:solidFill>
                            <a:schemeClr val="tx1"/>
                          </a:solidFill>
                        </a:rPr>
                        <a:t>BENEFITS</a:t>
                      </a:r>
                      <a:endParaRPr lang="en-US" dirty="0">
                        <a:solidFill>
                          <a:schemeClr val="tx1"/>
                        </a:solidFill>
                      </a:endParaRPr>
                    </a:p>
                  </a:txBody>
                  <a:tcPr/>
                </a:tc>
                <a:tc>
                  <a:txBody>
                    <a:bodyPr/>
                    <a:lstStyle/>
                    <a:p>
                      <a:r>
                        <a:rPr lang="en-US" dirty="0" smtClean="0">
                          <a:solidFill>
                            <a:schemeClr val="tx1"/>
                          </a:solidFill>
                        </a:rPr>
                        <a:t>PLAN</a:t>
                      </a:r>
                      <a:r>
                        <a:rPr lang="en-US" baseline="0" dirty="0" smtClean="0">
                          <a:solidFill>
                            <a:schemeClr val="tx1"/>
                          </a:solidFill>
                        </a:rPr>
                        <a:t> A</a:t>
                      </a:r>
                      <a:endParaRPr lang="en-US" dirty="0">
                        <a:solidFill>
                          <a:schemeClr val="tx1"/>
                        </a:solidFill>
                      </a:endParaRPr>
                    </a:p>
                  </a:txBody>
                  <a:tcPr/>
                </a:tc>
                <a:tc>
                  <a:txBody>
                    <a:bodyPr/>
                    <a:lstStyle/>
                    <a:p>
                      <a:r>
                        <a:rPr lang="en-US" dirty="0" smtClean="0">
                          <a:solidFill>
                            <a:schemeClr val="tx1"/>
                          </a:solidFill>
                        </a:rPr>
                        <a:t>PLAN</a:t>
                      </a:r>
                      <a:r>
                        <a:rPr lang="en-US" baseline="0" dirty="0" smtClean="0">
                          <a:solidFill>
                            <a:schemeClr val="tx1"/>
                          </a:solidFill>
                        </a:rPr>
                        <a:t> B</a:t>
                      </a:r>
                      <a:endParaRPr lang="en-US" dirty="0">
                        <a:solidFill>
                          <a:schemeClr val="tx1"/>
                        </a:solidFill>
                      </a:endParaRPr>
                    </a:p>
                  </a:txBody>
                  <a:tcPr/>
                </a:tc>
                <a:tc>
                  <a:txBody>
                    <a:bodyPr/>
                    <a:lstStyle/>
                    <a:p>
                      <a:r>
                        <a:rPr lang="en-US" dirty="0" smtClean="0">
                          <a:solidFill>
                            <a:schemeClr val="tx1"/>
                          </a:solidFill>
                        </a:rPr>
                        <a:t>PLAN  F</a:t>
                      </a:r>
                      <a:endParaRPr lang="en-US" dirty="0">
                        <a:solidFill>
                          <a:schemeClr val="tx1"/>
                        </a:solidFill>
                      </a:endParaRPr>
                    </a:p>
                  </a:txBody>
                  <a:tcPr/>
                </a:tc>
                <a:tc>
                  <a:txBody>
                    <a:bodyPr/>
                    <a:lstStyle/>
                    <a:p>
                      <a:r>
                        <a:rPr lang="en-US" dirty="0" smtClean="0">
                          <a:solidFill>
                            <a:schemeClr val="tx1"/>
                          </a:solidFill>
                        </a:rPr>
                        <a:t>PLAN G</a:t>
                      </a:r>
                      <a:endParaRPr lang="en-US" dirty="0">
                        <a:solidFill>
                          <a:schemeClr val="tx1"/>
                        </a:solidFill>
                      </a:endParaRPr>
                    </a:p>
                  </a:txBody>
                  <a:tcPr/>
                </a:tc>
                <a:tc>
                  <a:txBody>
                    <a:bodyPr/>
                    <a:lstStyle/>
                    <a:p>
                      <a:r>
                        <a:rPr lang="en-US" dirty="0" smtClean="0">
                          <a:solidFill>
                            <a:schemeClr val="tx1"/>
                          </a:solidFill>
                        </a:rPr>
                        <a:t>PLAN</a:t>
                      </a:r>
                      <a:r>
                        <a:rPr lang="en-US" baseline="0" dirty="0" smtClean="0">
                          <a:solidFill>
                            <a:schemeClr val="tx1"/>
                          </a:solidFill>
                        </a:rPr>
                        <a:t> N</a:t>
                      </a:r>
                      <a:endParaRPr lang="en-US" dirty="0">
                        <a:solidFill>
                          <a:schemeClr val="tx1"/>
                        </a:solidFill>
                      </a:endParaRPr>
                    </a:p>
                  </a:txBody>
                  <a:tcPr/>
                </a:tc>
              </a:tr>
              <a:tr h="370840">
                <a:tc>
                  <a:txBody>
                    <a:bodyPr/>
                    <a:lstStyle/>
                    <a:p>
                      <a:r>
                        <a:rPr lang="en-US" dirty="0" smtClean="0"/>
                        <a:t>Basic</a:t>
                      </a:r>
                      <a:r>
                        <a:rPr lang="en-US" baseline="0" dirty="0" smtClean="0"/>
                        <a:t> Benefits</a:t>
                      </a:r>
                    </a:p>
                    <a:p>
                      <a:r>
                        <a:rPr lang="en-US" baseline="0" dirty="0" smtClean="0"/>
                        <a:t>(Including Hospice)</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r>
              <a:tr h="370840">
                <a:tc>
                  <a:txBody>
                    <a:bodyPr/>
                    <a:lstStyle/>
                    <a:p>
                      <a:r>
                        <a:rPr lang="en-US" dirty="0" smtClean="0"/>
                        <a:t>Part</a:t>
                      </a:r>
                      <a:r>
                        <a:rPr lang="en-US" baseline="0" dirty="0" smtClean="0"/>
                        <a:t> A Deductible</a:t>
                      </a:r>
                      <a:endParaRPr lang="en-US" dirty="0"/>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r>
              <a:tr h="370840">
                <a:tc>
                  <a:txBody>
                    <a:bodyPr/>
                    <a:lstStyle/>
                    <a:p>
                      <a:r>
                        <a:rPr lang="en-US" dirty="0" smtClean="0"/>
                        <a:t>Part B Coinsurance</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r>
              <a:tr h="370840">
                <a:tc>
                  <a:txBody>
                    <a:bodyPr/>
                    <a:lstStyle/>
                    <a:p>
                      <a:r>
                        <a:rPr lang="en-US" dirty="0" smtClean="0"/>
                        <a:t>Skilled</a:t>
                      </a:r>
                      <a:r>
                        <a:rPr lang="en-US" baseline="0" dirty="0" smtClean="0"/>
                        <a:t> Nursing </a:t>
                      </a:r>
                    </a:p>
                    <a:p>
                      <a:r>
                        <a:rPr lang="en-US" baseline="0" dirty="0" smtClean="0"/>
                        <a:t>Facility coinsurance</a:t>
                      </a:r>
                      <a:endParaRPr lang="en-US" dirty="0"/>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r>
              <a:tr h="370840">
                <a:tc>
                  <a:txBody>
                    <a:bodyPr/>
                    <a:lstStyle/>
                    <a:p>
                      <a:r>
                        <a:rPr lang="en-US" dirty="0" smtClean="0"/>
                        <a:t>Foreign Travel </a:t>
                      </a:r>
                    </a:p>
                    <a:p>
                      <a:r>
                        <a:rPr lang="en-US" dirty="0" smtClean="0"/>
                        <a:t>Emergency</a:t>
                      </a:r>
                      <a:endParaRPr lang="en-US" dirty="0"/>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r>
              <a:tr h="370840">
                <a:tc>
                  <a:txBody>
                    <a:bodyPr/>
                    <a:lstStyle/>
                    <a:p>
                      <a:r>
                        <a:rPr lang="en-US" dirty="0" smtClean="0"/>
                        <a:t>Part B Excess charges</a:t>
                      </a:r>
                      <a:endParaRPr lang="en-US" dirty="0"/>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chemeClr val="tx1"/>
                          </a:solidFill>
                        </a:rPr>
                        <a:t>NO</a:t>
                      </a:r>
                      <a:endParaRPr lang="en-US" dirty="0">
                        <a:solidFill>
                          <a:schemeClr val="tx1"/>
                        </a:solidFill>
                      </a:endParaRPr>
                    </a:p>
                  </a:txBody>
                  <a:tcPr/>
                </a:tc>
              </a:tr>
              <a:tr h="370840">
                <a:tc>
                  <a:txBody>
                    <a:bodyPr/>
                    <a:lstStyle/>
                    <a:p>
                      <a:r>
                        <a:rPr lang="en-US" dirty="0" smtClean="0"/>
                        <a:t>Part B Deductible</a:t>
                      </a:r>
                      <a:endParaRPr lang="en-US" dirty="0"/>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solidFill>
                            <a:schemeClr val="tx1"/>
                          </a:solidFill>
                        </a:rPr>
                        <a:t>NO</a:t>
                      </a:r>
                      <a:endParaRPr lang="en-US" dirty="0">
                        <a:solidFill>
                          <a:schemeClr val="tx1"/>
                        </a:solidFill>
                      </a:endParaRPr>
                    </a:p>
                  </a:txBody>
                  <a:tcPr/>
                </a:tc>
                <a:tc>
                  <a:txBody>
                    <a:bodyPr/>
                    <a:lstStyle/>
                    <a:p>
                      <a:r>
                        <a:rPr lang="en-US" dirty="0" smtClean="0">
                          <a:solidFill>
                            <a:schemeClr val="tx1"/>
                          </a:solidFill>
                        </a:rPr>
                        <a:t>NO</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154349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564</TotalTime>
  <Words>703</Words>
  <Application>Microsoft Office PowerPoint</Application>
  <PresentationFormat>Widescreen</PresentationFormat>
  <Paragraphs>130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Aharoni</vt:lpstr>
      <vt:lpstr>AR DARLING</vt:lpstr>
      <vt:lpstr>Arial</vt:lpstr>
      <vt:lpstr>Calibri</vt:lpstr>
      <vt:lpstr>Calibri Light</vt:lpstr>
      <vt:lpstr>Times New Roman</vt:lpstr>
      <vt:lpstr>Wingdings</vt:lpstr>
      <vt:lpstr>Office Theme</vt:lpstr>
      <vt:lpstr>PowerPoint Presentation</vt:lpstr>
      <vt:lpstr>MEDICARE BASICS</vt:lpstr>
      <vt:lpstr>General Information</vt:lpstr>
      <vt:lpstr>2020 COSTS AT A GLANCE</vt:lpstr>
      <vt:lpstr>MEDICARE PART A and Part B cover:</vt:lpstr>
      <vt:lpstr>YOU HAVE 2 OPTIONS  TO COVER YOUR MEDICAL EXPENSES</vt:lpstr>
      <vt:lpstr>MEDICARE SUPPLEMENT INSURANCE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BASICS</dc:title>
  <dc:creator>Becky Hilburn</dc:creator>
  <cp:lastModifiedBy>Becky Hilburn</cp:lastModifiedBy>
  <cp:revision>33</cp:revision>
  <dcterms:created xsi:type="dcterms:W3CDTF">2020-07-27T15:39:04Z</dcterms:created>
  <dcterms:modified xsi:type="dcterms:W3CDTF">2020-08-29T02:52:10Z</dcterms:modified>
</cp:coreProperties>
</file>